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46f293ce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46f293ce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6f293cea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6f293cea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476588c2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476588c26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3305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YouTube’s trending videos</a:t>
            </a:r>
            <a:endParaRPr/>
          </a:p>
        </p:txBody>
      </p:sp>
      <p:sp>
        <p:nvSpPr>
          <p:cNvPr id="68" name="Google Shape;68;p13"/>
          <p:cNvSpPr txBox="1"/>
          <p:nvPr>
            <p:ph idx="1" type="subTitle"/>
          </p:nvPr>
        </p:nvSpPr>
        <p:spPr>
          <a:xfrm>
            <a:off x="524900" y="2947975"/>
            <a:ext cx="8222100" cy="4329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Youtube</a:t>
            </a:r>
            <a:endParaRPr/>
          </a:p>
          <a:p>
            <a:pPr indent="0" lvl="0" marL="0" rtl="0" algn="l">
              <a:spcBef>
                <a:spcPts val="0"/>
              </a:spcBef>
              <a:spcAft>
                <a:spcPts val="0"/>
              </a:spcAft>
              <a:buNone/>
            </a:pPr>
            <a:r>
              <a:t/>
            </a:r>
            <a:endParaRPr/>
          </a:p>
        </p:txBody>
      </p:sp>
      <p:sp>
        <p:nvSpPr>
          <p:cNvPr id="69" name="Google Shape;69;p13"/>
          <p:cNvSpPr txBox="1"/>
          <p:nvPr/>
        </p:nvSpPr>
        <p:spPr>
          <a:xfrm>
            <a:off x="5612625" y="40195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With CodingInvaders supervision</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5" name="Google Shape;75;p14"/>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t>An analysis of how average trending periods of videos vary across countries</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problem</a:t>
            </a:r>
            <a:endParaRPr/>
          </a:p>
        </p:txBody>
      </p:sp>
      <p:sp>
        <p:nvSpPr>
          <p:cNvPr id="81" name="Google Shape;81;p1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solidFill>
                  <a:srgbClr val="000000"/>
                </a:solidFill>
              </a:rPr>
              <a:t>We need to understand the distribution of duration of trending videos. The videos can trend on multiple days. The popular videos such as new songs, trailer trend longer compared to one of the viral videos. Hence it is important to understand the distribution of duration of videos trending by their respective category. We will need to run a few sql queries to analyze the distribution.</a:t>
            </a:r>
            <a:endParaRPr i="1">
              <a:solidFill>
                <a:srgbClr val="000000"/>
              </a:solidFill>
            </a:endParaRPr>
          </a:p>
        </p:txBody>
      </p:sp>
      <p:cxnSp>
        <p:nvCxnSpPr>
          <p:cNvPr id="82" name="Google Shape;82;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83" name="Google Shape;83;p15" title="Chart"/>
          <p:cNvPicPr preferRelativeResize="0"/>
          <p:nvPr/>
        </p:nvPicPr>
        <p:blipFill>
          <a:blip r:embed="rId3">
            <a:alphaModFix/>
          </a:blip>
          <a:stretch>
            <a:fillRect/>
          </a:stretch>
        </p:blipFill>
        <p:spPr>
          <a:xfrm>
            <a:off x="4373800" y="1729000"/>
            <a:ext cx="4770201" cy="2766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Closeup from the side of a hand pushing a knob on an audio mixer" id="88" name="Google Shape;88;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9" name="Google Shape;89;p16"/>
          <p:cNvSpPr txBox="1"/>
          <p:nvPr>
            <p:ph type="title"/>
          </p:nvPr>
        </p:nvSpPr>
        <p:spPr>
          <a:xfrm>
            <a:off x="265500" y="1830600"/>
            <a:ext cx="4045200" cy="148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90" name="Google Shape;90;p16"/>
          <p:cNvSpPr txBox="1"/>
          <p:nvPr>
            <p:ph idx="2" type="body"/>
          </p:nvPr>
        </p:nvSpPr>
        <p:spPr>
          <a:xfrm>
            <a:off x="4939500" y="244350"/>
            <a:ext cx="3837000" cy="4593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t>*Views are most affected by which of the metrics?</a:t>
            </a:r>
            <a:endParaRPr sz="1200"/>
          </a:p>
          <a:p>
            <a:pPr indent="0" lvl="0" marL="0" rtl="0" algn="l">
              <a:spcBef>
                <a:spcPts val="1200"/>
              </a:spcBef>
              <a:spcAft>
                <a:spcPts val="0"/>
              </a:spcAft>
              <a:buNone/>
            </a:pPr>
            <a:r>
              <a:rPr lang="en" sz="1200"/>
              <a:t>Likes</a:t>
            </a:r>
            <a:endParaRPr sz="1200"/>
          </a:p>
          <a:p>
            <a:pPr indent="0" lvl="0" marL="0" rtl="0" algn="l">
              <a:spcBef>
                <a:spcPts val="1200"/>
              </a:spcBef>
              <a:spcAft>
                <a:spcPts val="0"/>
              </a:spcAft>
              <a:buNone/>
            </a:pPr>
            <a:r>
              <a:rPr lang="en" sz="1200"/>
              <a:t>dislikes</a:t>
            </a:r>
            <a:endParaRPr sz="1200"/>
          </a:p>
          <a:p>
            <a:pPr indent="0" lvl="0" marL="0" rtl="0" algn="l">
              <a:spcBef>
                <a:spcPts val="1200"/>
              </a:spcBef>
              <a:spcAft>
                <a:spcPts val="0"/>
              </a:spcAft>
              <a:buNone/>
            </a:pPr>
            <a:r>
              <a:rPr lang="en" sz="1200"/>
              <a:t>comment count</a:t>
            </a:r>
            <a:endParaRPr sz="1200"/>
          </a:p>
          <a:p>
            <a:pPr indent="0" lvl="0" marL="0" rtl="0" algn="l">
              <a:spcBef>
                <a:spcPts val="1200"/>
              </a:spcBef>
              <a:spcAft>
                <a:spcPts val="0"/>
              </a:spcAft>
              <a:buNone/>
            </a:pPr>
            <a:r>
              <a:rPr lang="en" sz="1200"/>
              <a:t>*What is the optimum trending duration?</a:t>
            </a:r>
            <a:endParaRPr sz="1200"/>
          </a:p>
          <a:p>
            <a:pPr indent="0" lvl="0" marL="0" rtl="0" algn="l">
              <a:spcBef>
                <a:spcPts val="1200"/>
              </a:spcBef>
              <a:spcAft>
                <a:spcPts val="0"/>
              </a:spcAft>
              <a:buNone/>
            </a:pPr>
            <a:r>
              <a:rPr lang="en" sz="1200"/>
              <a:t>Trending videos for long duration may see saturation in video views or even decline</a:t>
            </a:r>
            <a:endParaRPr sz="1200"/>
          </a:p>
          <a:p>
            <a:pPr indent="0" lvl="0" marL="0" rtl="0" algn="l">
              <a:spcBef>
                <a:spcPts val="1200"/>
              </a:spcBef>
              <a:spcAft>
                <a:spcPts val="0"/>
              </a:spcAft>
              <a:buNone/>
            </a:pPr>
            <a:r>
              <a:rPr lang="en" sz="1200"/>
              <a:t>Analyze and come up with optimum trending duration for each category</a:t>
            </a:r>
            <a:endParaRPr sz="1200"/>
          </a:p>
          <a:p>
            <a:pPr indent="0" lvl="0" marL="0" rtl="0" algn="l">
              <a:spcBef>
                <a:spcPts val="1200"/>
              </a:spcBef>
              <a:spcAft>
                <a:spcPts val="1200"/>
              </a:spcAft>
              <a:buNone/>
            </a:pPr>
            <a:r>
              <a:rPr lang="en" sz="1200"/>
              <a:t>*Detailed channel level analysis, based on frequency of upload and how it impacts trending duration. (One impact could be, channels uploading videos frequently might result in lower trending periods. This is called cannibalization)</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ph idx="4294967295" type="title"/>
          </p:nvPr>
        </p:nvSpPr>
        <p:spPr>
          <a:xfrm>
            <a:off x="311700" y="220100"/>
            <a:ext cx="8520600" cy="101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rPr i="1" lang="en" sz="1600"/>
              <a:t>I am here to Learn as everyone</a:t>
            </a:r>
            <a:endParaRPr i="1" sz="1600"/>
          </a:p>
        </p:txBody>
      </p:sp>
      <p:sp>
        <p:nvSpPr>
          <p:cNvPr id="97" name="Google Shape;97;p17"/>
          <p:cNvSpPr txBox="1"/>
          <p:nvPr>
            <p:ph idx="4294967295" type="title"/>
          </p:nvPr>
        </p:nvSpPr>
        <p:spPr>
          <a:xfrm>
            <a:off x="3427055"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solidFill>
                  <a:schemeClr val="dk1"/>
                </a:solidFill>
              </a:rPr>
              <a:t>Koffi Offori</a:t>
            </a:r>
            <a:endParaRPr sz="1800">
              <a:solidFill>
                <a:schemeClr val="dk1"/>
              </a:solidFill>
            </a:endParaRPr>
          </a:p>
        </p:txBody>
      </p:sp>
      <p:sp>
        <p:nvSpPr>
          <p:cNvPr id="98" name="Google Shape;98;p17"/>
          <p:cNvSpPr txBox="1"/>
          <p:nvPr>
            <p:ph idx="4294967295" type="body"/>
          </p:nvPr>
        </p:nvSpPr>
        <p:spPr>
          <a:xfrm>
            <a:off x="3446355" y="3547988"/>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solidFill>
                  <a:schemeClr val="dk2"/>
                </a:solidFill>
              </a:rPr>
              <a:t>MCA student and data analyst Learner at codinginvader</a:t>
            </a:r>
            <a:endParaRPr sz="1200">
              <a:solidFill>
                <a:schemeClr val="dk2"/>
              </a:solidFill>
            </a:endParaRPr>
          </a:p>
          <a:p>
            <a:pPr indent="0" lvl="0" marL="0" rtl="0" algn="ctr">
              <a:spcBef>
                <a:spcPts val="1200"/>
              </a:spcBef>
              <a:spcAft>
                <a:spcPts val="1200"/>
              </a:spcAft>
              <a:buNone/>
            </a:pPr>
            <a:r>
              <a:t/>
            </a:r>
            <a:endParaRPr sz="1200">
              <a:solidFill>
                <a:schemeClr val="dk2"/>
              </a:solidFill>
            </a:endParaRPr>
          </a:p>
        </p:txBody>
      </p:sp>
      <p:pic>
        <p:nvPicPr>
          <p:cNvPr id="99" name="Google Shape;99;p17"/>
          <p:cNvPicPr preferRelativeResize="0"/>
          <p:nvPr/>
        </p:nvPicPr>
        <p:blipFill>
          <a:blip r:embed="rId3">
            <a:alphaModFix/>
          </a:blip>
          <a:stretch>
            <a:fillRect/>
          </a:stretch>
        </p:blipFill>
        <p:spPr>
          <a:xfrm>
            <a:off x="3646981" y="1531025"/>
            <a:ext cx="1621050" cy="1621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pic>
        <p:nvPicPr>
          <p:cNvPr id="104" name="Google Shape;104;p18" title="Chart"/>
          <p:cNvPicPr preferRelativeResize="0"/>
          <p:nvPr/>
        </p:nvPicPr>
        <p:blipFill>
          <a:blip r:embed="rId3">
            <a:alphaModFix/>
          </a:blip>
          <a:stretch>
            <a:fillRect/>
          </a:stretch>
        </p:blipFill>
        <p:spPr>
          <a:xfrm>
            <a:off x="152400" y="152400"/>
            <a:ext cx="4370301" cy="2702299"/>
          </a:xfrm>
          <a:prstGeom prst="rect">
            <a:avLst/>
          </a:prstGeom>
          <a:noFill/>
          <a:ln>
            <a:noFill/>
          </a:ln>
        </p:spPr>
      </p:pic>
      <p:pic>
        <p:nvPicPr>
          <p:cNvPr id="105" name="Google Shape;105;p18" title="Chart"/>
          <p:cNvPicPr preferRelativeResize="0"/>
          <p:nvPr/>
        </p:nvPicPr>
        <p:blipFill>
          <a:blip r:embed="rId4">
            <a:alphaModFix/>
          </a:blip>
          <a:stretch>
            <a:fillRect/>
          </a:stretch>
        </p:blipFill>
        <p:spPr>
          <a:xfrm>
            <a:off x="4675101" y="152400"/>
            <a:ext cx="4316499" cy="2669035"/>
          </a:xfrm>
          <a:prstGeom prst="rect">
            <a:avLst/>
          </a:prstGeom>
          <a:noFill/>
          <a:ln>
            <a:noFill/>
          </a:ln>
        </p:spPr>
      </p:pic>
      <p:pic>
        <p:nvPicPr>
          <p:cNvPr id="106" name="Google Shape;106;p18" title="Chart"/>
          <p:cNvPicPr preferRelativeResize="0"/>
          <p:nvPr/>
        </p:nvPicPr>
        <p:blipFill>
          <a:blip r:embed="rId5">
            <a:alphaModFix/>
          </a:blip>
          <a:stretch>
            <a:fillRect/>
          </a:stretch>
        </p:blipFill>
        <p:spPr>
          <a:xfrm>
            <a:off x="2834563" y="2821425"/>
            <a:ext cx="3474864" cy="2148624"/>
          </a:xfrm>
          <a:prstGeom prst="rect">
            <a:avLst/>
          </a:prstGeom>
          <a:noFill/>
          <a:ln>
            <a:noFill/>
          </a:ln>
        </p:spPr>
      </p:pic>
      <p:sp>
        <p:nvSpPr>
          <p:cNvPr id="107" name="Google Shape;107;p18"/>
          <p:cNvSpPr txBox="1"/>
          <p:nvPr/>
        </p:nvSpPr>
        <p:spPr>
          <a:xfrm>
            <a:off x="6211025" y="3278025"/>
            <a:ext cx="2933100" cy="4002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Views are more affected by likes.</a:t>
            </a:r>
            <a:endParaRPr>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9" title="Chart"/>
          <p:cNvPicPr preferRelativeResize="0"/>
          <p:nvPr/>
        </p:nvPicPr>
        <p:blipFill>
          <a:blip r:embed="rId3">
            <a:alphaModFix/>
          </a:blip>
          <a:stretch>
            <a:fillRect/>
          </a:stretch>
        </p:blipFill>
        <p:spPr>
          <a:xfrm>
            <a:off x="152400" y="152400"/>
            <a:ext cx="4354800" cy="2692725"/>
          </a:xfrm>
          <a:prstGeom prst="rect">
            <a:avLst/>
          </a:prstGeom>
          <a:noFill/>
          <a:ln>
            <a:noFill/>
          </a:ln>
        </p:spPr>
      </p:pic>
      <p:pic>
        <p:nvPicPr>
          <p:cNvPr id="113" name="Google Shape;113;p19" title="Chart"/>
          <p:cNvPicPr preferRelativeResize="0"/>
          <p:nvPr/>
        </p:nvPicPr>
        <p:blipFill>
          <a:blip r:embed="rId4">
            <a:alphaModFix/>
          </a:blip>
          <a:stretch>
            <a:fillRect/>
          </a:stretch>
        </p:blipFill>
        <p:spPr>
          <a:xfrm>
            <a:off x="4659600" y="152400"/>
            <a:ext cx="4332000" cy="2678620"/>
          </a:xfrm>
          <a:prstGeom prst="rect">
            <a:avLst/>
          </a:prstGeom>
          <a:noFill/>
          <a:ln>
            <a:noFill/>
          </a:ln>
        </p:spPr>
      </p:pic>
      <p:pic>
        <p:nvPicPr>
          <p:cNvPr id="114" name="Google Shape;114;p19" title="Chart"/>
          <p:cNvPicPr preferRelativeResize="0"/>
          <p:nvPr/>
        </p:nvPicPr>
        <p:blipFill>
          <a:blip r:embed="rId5">
            <a:alphaModFix/>
          </a:blip>
          <a:stretch>
            <a:fillRect/>
          </a:stretch>
        </p:blipFill>
        <p:spPr>
          <a:xfrm>
            <a:off x="1749850" y="2916425"/>
            <a:ext cx="5779800" cy="2106501"/>
          </a:xfrm>
          <a:prstGeom prst="rect">
            <a:avLst/>
          </a:prstGeom>
          <a:noFill/>
          <a:ln>
            <a:noFill/>
          </a:ln>
        </p:spPr>
      </p:pic>
      <p:sp>
        <p:nvSpPr>
          <p:cNvPr id="115" name="Google Shape;115;p19"/>
          <p:cNvSpPr txBox="1"/>
          <p:nvPr/>
        </p:nvSpPr>
        <p:spPr>
          <a:xfrm>
            <a:off x="63625" y="3361825"/>
            <a:ext cx="610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Trending videos tend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to decline</a:t>
            </a:r>
            <a:endParaRPr b="1">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